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11" r:id="rId2"/>
    <p:sldId id="316" r:id="rId3"/>
    <p:sldId id="315" r:id="rId4"/>
    <p:sldId id="317" r:id="rId5"/>
    <p:sldId id="30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28" autoAdjust="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A3713-C814-4532-961F-F3D51A3E6AD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ACD97-6172-4DBE-A63A-05D292D338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1641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1641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1641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1641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D813D-F9B7-4D25-8D7F-AB132E355C63}" type="datetimeFigureOut">
              <a:rPr lang="ru-RU" smtClean="0"/>
              <a:pPr/>
              <a:t>07.08.2023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647AA-FC53-4034-AF2D-534801823B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706" t="17934" r="44682" b="16967"/>
          <a:stretch>
            <a:fillRect/>
          </a:stretch>
        </p:blipFill>
        <p:spPr bwMode="auto">
          <a:xfrm>
            <a:off x="0" y="548680"/>
            <a:ext cx="914400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Text Box 2"/>
          <p:cNvSpPr/>
          <p:nvPr/>
        </p:nvSpPr>
        <p:spPr>
          <a:xfrm>
            <a:off x="0" y="-8638"/>
            <a:ext cx="9143660" cy="63417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3865" tIns="16932" rIns="33865" bIns="16932" anchor="ctr">
            <a:normAutofit/>
          </a:bodyPr>
          <a:lstStyle/>
          <a:p>
            <a:pPr algn="ctr">
              <a:lnSpc>
                <a:spcPct val="85000"/>
              </a:lnSpc>
              <a:buNone/>
            </a:pPr>
            <a:r>
              <a:rPr lang="ru-RU" sz="1400" spc="-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ИНФОРМАЦИОННЫЕ МАТЕРИАЛЫ ПО ПОРЫВАМ ВЕТРА </a:t>
            </a:r>
          </a:p>
          <a:p>
            <a:pPr algn="ctr">
              <a:lnSpc>
                <a:spcPct val="85000"/>
              </a:lnSpc>
              <a:buNone/>
            </a:pPr>
            <a:r>
              <a:rPr lang="ru-RU" sz="1400" spc="-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НА ТЕРРИТОРИИ ОРЕНБУРГСКОЙ ОБЛАСТИ</a:t>
            </a:r>
          </a:p>
          <a:p>
            <a:pPr algn="ctr">
              <a:lnSpc>
                <a:spcPct val="85000"/>
              </a:lnSpc>
              <a:buNone/>
            </a:pPr>
            <a:r>
              <a:rPr lang="ru-RU" sz="1400" spc="-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(РИСК НАРУШЕНИЯ ЭЛЕКТРОСНАБЖЕНИЯ НА 08.08.2023) </a:t>
            </a:r>
            <a:endParaRPr lang="ru-RU" sz="1400" spc="-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PlaceHolder 1"/>
          <p:cNvSpPr>
            <a:spLocks noGrp="1"/>
          </p:cNvSpPr>
          <p:nvPr>
            <p:ph type="sldNum" idx="4294967295"/>
          </p:nvPr>
        </p:nvSpPr>
        <p:spPr>
          <a:xfrm>
            <a:off x="6457890" y="6356488"/>
            <a:ext cx="2057128" cy="364596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45C10037-8362-4B6E-AEAD-A6C4D8D289FF}" type="slidenum">
              <a:rPr lang="ru-RU" sz="1100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  <a:buNone/>
              </a:pPr>
              <a:t>1</a:t>
            </a:fld>
            <a:endParaRPr lang="ru-RU" sz="1100" spc="-1" dirty="0">
              <a:latin typeface="Times New Roman"/>
            </a:endParaRPr>
          </a:p>
        </p:txBody>
      </p:sp>
      <p:grpSp>
        <p:nvGrpSpPr>
          <p:cNvPr id="2" name="Группа 91"/>
          <p:cNvGrpSpPr/>
          <p:nvPr/>
        </p:nvGrpSpPr>
        <p:grpSpPr>
          <a:xfrm>
            <a:off x="0" y="548680"/>
            <a:ext cx="2974026" cy="3743622"/>
            <a:chOff x="7765301" y="4457439"/>
            <a:chExt cx="2974026" cy="3743622"/>
          </a:xfrm>
        </p:grpSpPr>
        <p:grpSp>
          <p:nvGrpSpPr>
            <p:cNvPr id="3" name="Группа 42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101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" name="Группа 450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5" name="Группа 455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112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1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06136" y="5669858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14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11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16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17" name="Полилиния 116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8" name="Прямоугольник 117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11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12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2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13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скорость, м/с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108" name="Скругленный прямоугольник 107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10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110" name="Прямоугольник 109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111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103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104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05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100" name="Рисунок 9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99635" y="4817479"/>
              <a:ext cx="649048" cy="1206564"/>
            </a:xfrm>
            <a:prstGeom prst="rect">
              <a:avLst/>
            </a:prstGeom>
          </p:spPr>
        </p:pic>
      </p:grpSp>
      <p:grpSp>
        <p:nvGrpSpPr>
          <p:cNvPr id="390" name="Группа 389"/>
          <p:cNvGrpSpPr/>
          <p:nvPr/>
        </p:nvGrpSpPr>
        <p:grpSpPr>
          <a:xfrm>
            <a:off x="6588224" y="3140968"/>
            <a:ext cx="1079601" cy="579217"/>
            <a:chOff x="668238" y="2517222"/>
            <a:chExt cx="1079601" cy="579217"/>
          </a:xfrm>
        </p:grpSpPr>
        <p:grpSp>
          <p:nvGrpSpPr>
            <p:cNvPr id="391" name="Группа 59"/>
            <p:cNvGrpSpPr/>
            <p:nvPr/>
          </p:nvGrpSpPr>
          <p:grpSpPr>
            <a:xfrm>
              <a:off x="668238" y="2517222"/>
              <a:ext cx="1079601" cy="430787"/>
              <a:chOff x="2163053" y="1924161"/>
              <a:chExt cx="831286" cy="480369"/>
            </a:xfrm>
          </p:grpSpPr>
          <p:sp>
            <p:nvSpPr>
              <p:cNvPr id="396" name="Прямоугольник 395"/>
              <p:cNvSpPr/>
              <p:nvPr/>
            </p:nvSpPr>
            <p:spPr>
              <a:xfrm>
                <a:off x="2253986" y="2243160"/>
                <a:ext cx="484520" cy="16137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ru-RU" sz="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1320/1167</a:t>
                </a:r>
                <a:endPara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7" name="TextBox 10"/>
              <p:cNvSpPr txBox="1"/>
              <p:nvPr/>
            </p:nvSpPr>
            <p:spPr>
              <a:xfrm>
                <a:off x="2163053" y="1924161"/>
                <a:ext cx="831286" cy="240241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85783">
                  <a:defRPr/>
                </a:pPr>
                <a:r>
                  <a:rPr lang="ru-RU" dirty="0" smtClean="0">
                    <a:solidFill>
                      <a:prstClr val="black"/>
                    </a:solidFill>
                  </a:rPr>
                  <a:t>Кваркенский р-н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92" name="Прямоугольник 391"/>
            <p:cNvSpPr/>
            <p:nvPr/>
          </p:nvSpPr>
          <p:spPr bwMode="auto">
            <a:xfrm>
              <a:off x="786450" y="2955813"/>
              <a:ext cx="862768" cy="14062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6" tIns="34289" rIns="68576" bIns="34289" anchor="ctr"/>
            <a:lstStyle/>
            <a:p>
              <a:pPr lvl="0" algn="ctr" defTabSz="457200">
                <a:defRPr/>
              </a:pPr>
              <a:r>
                <a:rPr lang="ru-RU" sz="800" kern="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5085/13787</a:t>
              </a:r>
              <a:endParaRPr lang="ru-RU" sz="8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3" name="TextBox 23"/>
            <p:cNvSpPr txBox="1"/>
            <p:nvPr/>
          </p:nvSpPr>
          <p:spPr>
            <a:xfrm>
              <a:off x="1085054" y="2662202"/>
              <a:ext cx="484417" cy="19235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912216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15-20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4" name="Скругленный прямоугольник 393"/>
            <p:cNvSpPr/>
            <p:nvPr/>
          </p:nvSpPr>
          <p:spPr>
            <a:xfrm>
              <a:off x="1391201" y="2812296"/>
              <a:ext cx="266149" cy="1356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361"/>
              <a:r>
                <a:rPr lang="ru-RU" sz="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35%</a:t>
              </a:r>
              <a:endPara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5" name="TextBox 23"/>
            <p:cNvSpPr txBox="1"/>
            <p:nvPr/>
          </p:nvSpPr>
          <p:spPr>
            <a:xfrm>
              <a:off x="759472" y="2662202"/>
              <a:ext cx="467469" cy="1923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lvl="0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0-3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0" name="Rectangle 152"/>
          <p:cNvSpPr/>
          <p:nvPr/>
        </p:nvSpPr>
        <p:spPr>
          <a:xfrm>
            <a:off x="7848101" y="6304002"/>
            <a:ext cx="1295899" cy="553998"/>
          </a:xfrm>
          <a:prstGeom prst="rect">
            <a:avLst/>
          </a:prstGeom>
          <a:solidFill>
            <a:schemeClr val="bg1">
              <a:alpha val="97000"/>
            </a:schemeClr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49" tIns="0" rIns="19049" bIns="0" anchor="ctr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ГУ МЧС России по Оренбургской области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АРМ №3 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17:00 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07.08.2023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Исп. </a:t>
            </a:r>
            <a:r>
              <a:rPr lang="ru-RU" sz="600" spc="-1" dirty="0" err="1" smtClean="0">
                <a:solidFill>
                  <a:srgbClr val="000000"/>
                </a:solidFill>
                <a:latin typeface="Times New Roman"/>
              </a:rPr>
              <a:t>Атаякова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 С.К.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Тел. 3650-2419</a:t>
            </a:r>
            <a:endParaRPr lang="ru-RU" sz="600" spc="-1" dirty="0">
              <a:latin typeface="Arial"/>
            </a:endParaRPr>
          </a:p>
        </p:txBody>
      </p:sp>
      <p:grpSp>
        <p:nvGrpSpPr>
          <p:cNvPr id="121" name="Группа 223"/>
          <p:cNvGrpSpPr/>
          <p:nvPr/>
        </p:nvGrpSpPr>
        <p:grpSpPr>
          <a:xfrm>
            <a:off x="7847856" y="4509120"/>
            <a:ext cx="1296144" cy="579217"/>
            <a:chOff x="596230" y="2517222"/>
            <a:chExt cx="1296144" cy="579217"/>
          </a:xfrm>
        </p:grpSpPr>
        <p:grpSp>
          <p:nvGrpSpPr>
            <p:cNvPr id="122" name="Группа 59"/>
            <p:cNvGrpSpPr/>
            <p:nvPr/>
          </p:nvGrpSpPr>
          <p:grpSpPr>
            <a:xfrm>
              <a:off x="596230" y="2517222"/>
              <a:ext cx="1296144" cy="430787"/>
              <a:chOff x="2107608" y="1924161"/>
              <a:chExt cx="998023" cy="480369"/>
            </a:xfrm>
          </p:grpSpPr>
          <p:sp>
            <p:nvSpPr>
              <p:cNvPr id="129" name="Прямоугольник 128"/>
              <p:cNvSpPr/>
              <p:nvPr/>
            </p:nvSpPr>
            <p:spPr>
              <a:xfrm>
                <a:off x="2253986" y="2243160"/>
                <a:ext cx="484520" cy="16137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891676">
                  <a:defRPr/>
                </a:pPr>
                <a:r>
                  <a:rPr lang="ru-RU" sz="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717/188</a:t>
                </a:r>
                <a:endParaRPr lang="ru-RU" sz="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TextBox 10"/>
              <p:cNvSpPr txBox="1"/>
              <p:nvPr/>
            </p:nvSpPr>
            <p:spPr>
              <a:xfrm>
                <a:off x="2107608" y="1924161"/>
                <a:ext cx="998023" cy="240241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85783">
                  <a:defRPr/>
                </a:pPr>
                <a:r>
                  <a:rPr lang="ru-RU" dirty="0" smtClean="0">
                    <a:solidFill>
                      <a:prstClr val="black"/>
                    </a:solidFill>
                  </a:rPr>
                  <a:t>Светлинский р-н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4" name="Прямоугольник 123"/>
            <p:cNvSpPr/>
            <p:nvPr/>
          </p:nvSpPr>
          <p:spPr bwMode="auto">
            <a:xfrm>
              <a:off x="786450" y="2955813"/>
              <a:ext cx="862768" cy="14062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6" tIns="34289" rIns="68576" bIns="34289" anchor="ctr"/>
            <a:lstStyle/>
            <a:p>
              <a:pPr lvl="0" algn="ctr" defTabSz="445838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1829/1064</a:t>
              </a:r>
              <a:endPara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TextBox 23"/>
            <p:cNvSpPr txBox="1"/>
            <p:nvPr/>
          </p:nvSpPr>
          <p:spPr>
            <a:xfrm>
              <a:off x="1085054" y="2662202"/>
              <a:ext cx="484417" cy="19235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912216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15-20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1391201" y="2812296"/>
              <a:ext cx="266149" cy="1356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361"/>
              <a:r>
                <a:rPr lang="ru-RU" sz="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60%</a:t>
              </a:r>
              <a:endPara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7" name="TextBox 23"/>
            <p:cNvSpPr txBox="1"/>
            <p:nvPr/>
          </p:nvSpPr>
          <p:spPr>
            <a:xfrm>
              <a:off x="759472" y="2662202"/>
              <a:ext cx="467469" cy="1923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lvl="0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0-3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1" name="Группа 223"/>
          <p:cNvGrpSpPr/>
          <p:nvPr/>
        </p:nvGrpSpPr>
        <p:grpSpPr>
          <a:xfrm>
            <a:off x="6516216" y="4869160"/>
            <a:ext cx="1296144" cy="579217"/>
            <a:chOff x="668238" y="2517222"/>
            <a:chExt cx="1296144" cy="579217"/>
          </a:xfrm>
        </p:grpSpPr>
        <p:grpSp>
          <p:nvGrpSpPr>
            <p:cNvPr id="132" name="Группа 59"/>
            <p:cNvGrpSpPr/>
            <p:nvPr/>
          </p:nvGrpSpPr>
          <p:grpSpPr>
            <a:xfrm>
              <a:off x="668238" y="2517222"/>
              <a:ext cx="1296144" cy="430787"/>
              <a:chOff x="2163054" y="1924161"/>
              <a:chExt cx="998023" cy="480369"/>
            </a:xfrm>
          </p:grpSpPr>
          <p:sp>
            <p:nvSpPr>
              <p:cNvPr id="137" name="Прямоугольник 136"/>
              <p:cNvSpPr/>
              <p:nvPr/>
            </p:nvSpPr>
            <p:spPr>
              <a:xfrm>
                <a:off x="2253986" y="2243160"/>
                <a:ext cx="484520" cy="16137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ru-RU" sz="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1140/313</a:t>
                </a:r>
                <a:endPara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8" name="TextBox 10"/>
              <p:cNvSpPr txBox="1"/>
              <p:nvPr/>
            </p:nvSpPr>
            <p:spPr>
              <a:xfrm>
                <a:off x="2163054" y="1924161"/>
                <a:ext cx="998023" cy="240241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85783">
                  <a:defRPr/>
                </a:pPr>
                <a:r>
                  <a:rPr lang="ru-RU" dirty="0" smtClean="0">
                    <a:solidFill>
                      <a:prstClr val="black"/>
                    </a:solidFill>
                  </a:rPr>
                  <a:t>Домбаровский р-н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3" name="Прямоугольник 132"/>
            <p:cNvSpPr/>
            <p:nvPr/>
          </p:nvSpPr>
          <p:spPr bwMode="auto">
            <a:xfrm>
              <a:off x="786450" y="2955813"/>
              <a:ext cx="862768" cy="14062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6" tIns="34289" rIns="68576" bIns="34289" anchor="ctr"/>
            <a:lstStyle/>
            <a:p>
              <a:pPr lvl="0" algn="ctr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5380/13081</a:t>
              </a:r>
              <a:endPara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" name="TextBox 23"/>
            <p:cNvSpPr txBox="1"/>
            <p:nvPr/>
          </p:nvSpPr>
          <p:spPr>
            <a:xfrm>
              <a:off x="1085054" y="2662202"/>
              <a:ext cx="484417" cy="19235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912216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15-20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Скругленный прямоугольник 134"/>
            <p:cNvSpPr/>
            <p:nvPr/>
          </p:nvSpPr>
          <p:spPr>
            <a:xfrm>
              <a:off x="1391201" y="2812296"/>
              <a:ext cx="266149" cy="1356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361"/>
              <a:r>
                <a:rPr lang="ru-RU" sz="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60%</a:t>
              </a:r>
              <a:endPara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TextBox 23"/>
            <p:cNvSpPr txBox="1"/>
            <p:nvPr/>
          </p:nvSpPr>
          <p:spPr>
            <a:xfrm>
              <a:off x="759472" y="2662202"/>
              <a:ext cx="467469" cy="1923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lvl="0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0-3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724128" y="4221088"/>
            <a:ext cx="1079601" cy="579217"/>
            <a:chOff x="668238" y="2517222"/>
            <a:chExt cx="1079601" cy="579217"/>
          </a:xfrm>
        </p:grpSpPr>
        <p:grpSp>
          <p:nvGrpSpPr>
            <p:cNvPr id="63" name="Группа 59"/>
            <p:cNvGrpSpPr/>
            <p:nvPr/>
          </p:nvGrpSpPr>
          <p:grpSpPr>
            <a:xfrm>
              <a:off x="668238" y="2517222"/>
              <a:ext cx="1079601" cy="430787"/>
              <a:chOff x="2163053" y="1924161"/>
              <a:chExt cx="831286" cy="480369"/>
            </a:xfrm>
          </p:grpSpPr>
          <p:sp>
            <p:nvSpPr>
              <p:cNvPr id="68" name="Прямоугольник 67"/>
              <p:cNvSpPr/>
              <p:nvPr/>
            </p:nvSpPr>
            <p:spPr>
              <a:xfrm>
                <a:off x="2253986" y="2243160"/>
                <a:ext cx="484520" cy="16137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ru-RU" sz="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1537/639</a:t>
                </a:r>
                <a:endPara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TextBox 10"/>
              <p:cNvSpPr txBox="1"/>
              <p:nvPr/>
            </p:nvSpPr>
            <p:spPr>
              <a:xfrm>
                <a:off x="2163053" y="1924161"/>
                <a:ext cx="831286" cy="240241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85783">
                  <a:defRPr/>
                </a:pPr>
                <a:r>
                  <a:rPr lang="ru-RU" dirty="0" smtClean="0">
                    <a:solidFill>
                      <a:prstClr val="black"/>
                    </a:solidFill>
                  </a:rPr>
                  <a:t>г. Орск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" name="Прямоугольник 63"/>
            <p:cNvSpPr/>
            <p:nvPr/>
          </p:nvSpPr>
          <p:spPr bwMode="auto">
            <a:xfrm>
              <a:off x="786450" y="2955813"/>
              <a:ext cx="862768" cy="14062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6" tIns="34289" rIns="68576" bIns="34289" anchor="ctr"/>
            <a:lstStyle/>
            <a:p>
              <a:pPr algn="ctr">
                <a:defRPr/>
              </a:pPr>
              <a:r>
                <a:rPr lang="ru-RU" sz="800" kern="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21808/</a:t>
              </a:r>
              <a:r>
                <a:rPr lang="ru-RU" sz="800" dirty="0" smtClean="0">
                  <a:latin typeface="Times New Roman"/>
                  <a:ea typeface="Calibri"/>
                </a:rPr>
                <a:t> 229255</a:t>
              </a:r>
              <a:endParaRPr lang="ru-RU" sz="8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TextBox 23"/>
            <p:cNvSpPr txBox="1"/>
            <p:nvPr/>
          </p:nvSpPr>
          <p:spPr>
            <a:xfrm>
              <a:off x="1085054" y="2662202"/>
              <a:ext cx="484417" cy="19235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912216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15-20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1391201" y="2812296"/>
              <a:ext cx="266149" cy="1356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361"/>
              <a:r>
                <a:rPr lang="ru-RU" sz="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50%</a:t>
              </a:r>
              <a:endPara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TextBox 23"/>
            <p:cNvSpPr txBox="1"/>
            <p:nvPr/>
          </p:nvSpPr>
          <p:spPr>
            <a:xfrm>
              <a:off x="759472" y="2662202"/>
              <a:ext cx="467469" cy="1923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lvl="0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0-3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5706" t="17234" r="46257" b="16267"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7"/>
          <p:cNvGrpSpPr/>
          <p:nvPr/>
        </p:nvGrpSpPr>
        <p:grpSpPr>
          <a:xfrm>
            <a:off x="8596059" y="76627"/>
            <a:ext cx="4694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5953" y="-117"/>
            <a:ext cx="9149953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spc="-1" dirty="0" smtClean="0"/>
              <a:t>ИНФОРМАЦИОННЫЕ МАТЕРИАЛЫ ПО ПОРЫВАМ ВЕТРА </a:t>
            </a:r>
          </a:p>
          <a:p>
            <a:r>
              <a:rPr lang="ru-RU" kern="1200" spc="-1" dirty="0" smtClean="0"/>
              <a:t>НА ТЕРРИТОРИИ  ГОРОДА ОРСК ОРЕНБУРГСКОЙ ОБЛАСТИ</a:t>
            </a:r>
          </a:p>
          <a:p>
            <a:r>
              <a:rPr lang="ru-RU" kern="1200" spc="-1" dirty="0" smtClean="0"/>
              <a:t>(РИСК НАРУШЕНИЯ ЭЛЕКТРОСНАБЖЕНИЯ </a:t>
            </a:r>
            <a:r>
              <a:rPr lang="ru-RU" altLang="ru-RU" kern="1200" spc="-1" dirty="0" smtClean="0"/>
              <a:t>НА 08.08.2023</a:t>
            </a:r>
            <a:r>
              <a:rPr lang="ru-RU" kern="1200" spc="-1" dirty="0" smtClean="0"/>
              <a:t>) </a:t>
            </a:r>
            <a:endParaRPr lang="ru-RU" kern="1200" spc="-1" dirty="0"/>
          </a:p>
        </p:txBody>
      </p:sp>
      <p:grpSp>
        <p:nvGrpSpPr>
          <p:cNvPr id="5" name="Группа 454"/>
          <p:cNvGrpSpPr/>
          <p:nvPr/>
        </p:nvGrpSpPr>
        <p:grpSpPr>
          <a:xfrm>
            <a:off x="6566526" y="1772816"/>
            <a:ext cx="2974026" cy="3743622"/>
            <a:chOff x="7765301" y="4457439"/>
            <a:chExt cx="2974026" cy="3743622"/>
          </a:xfrm>
        </p:grpSpPr>
        <p:grpSp>
          <p:nvGrpSpPr>
            <p:cNvPr id="6" name="Группа 42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75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7" name="Группа 44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8" name="Группа 45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97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06136" y="5669857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50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8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9" name="Полилиния 508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16" name="Прямоугольник 51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51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51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1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52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58719" y="4063712"/>
                    <a:ext cx="119846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порывы ветра, м/с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92" name="Скругленный прямоугольник 491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9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94" name="Прямоугольник 493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9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82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83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88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9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74" name="Рисунок 47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</p:grpSp>
      <p:sp>
        <p:nvSpPr>
          <p:cNvPr id="431" name="Text Box 182"/>
          <p:cNvSpPr txBox="1">
            <a:spLocks noChangeArrowheads="1"/>
          </p:cNvSpPr>
          <p:nvPr/>
        </p:nvSpPr>
        <p:spPr bwMode="auto">
          <a:xfrm>
            <a:off x="2123728" y="2276872"/>
            <a:ext cx="1224136" cy="21548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93" tIns="30500" rIns="60993" bIns="3050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Орск</a:t>
            </a:r>
            <a:endParaRPr lang="ru-RU" alt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6" name="Rectangle 152"/>
          <p:cNvSpPr/>
          <p:nvPr/>
        </p:nvSpPr>
        <p:spPr>
          <a:xfrm>
            <a:off x="7848101" y="6304002"/>
            <a:ext cx="1295899" cy="553998"/>
          </a:xfrm>
          <a:prstGeom prst="rect">
            <a:avLst/>
          </a:prstGeom>
          <a:solidFill>
            <a:schemeClr val="bg1">
              <a:alpha val="97000"/>
            </a:schemeClr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49" tIns="0" rIns="19049" bIns="0" anchor="ctr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ГУ МЧС России по Оренбургской области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АРМ №3 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17:00 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07.08.2023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Исп. </a:t>
            </a:r>
            <a:r>
              <a:rPr lang="ru-RU" sz="600" spc="-1" dirty="0" err="1" smtClean="0">
                <a:solidFill>
                  <a:srgbClr val="000000"/>
                </a:solidFill>
                <a:latin typeface="Times New Roman"/>
              </a:rPr>
              <a:t>Атаякова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 С.К.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Тел. 3650-2419</a:t>
            </a:r>
            <a:endParaRPr lang="ru-RU" sz="600" spc="-1" dirty="0">
              <a:latin typeface="Arial"/>
            </a:endParaRPr>
          </a:p>
        </p:txBody>
      </p:sp>
      <p:grpSp>
        <p:nvGrpSpPr>
          <p:cNvPr id="420" name="Группа 419"/>
          <p:cNvGrpSpPr/>
          <p:nvPr/>
        </p:nvGrpSpPr>
        <p:grpSpPr>
          <a:xfrm>
            <a:off x="0" y="764704"/>
            <a:ext cx="1079601" cy="579217"/>
            <a:chOff x="668238" y="2517222"/>
            <a:chExt cx="1079601" cy="579217"/>
          </a:xfrm>
        </p:grpSpPr>
        <p:grpSp>
          <p:nvGrpSpPr>
            <p:cNvPr id="428" name="Группа 59"/>
            <p:cNvGrpSpPr/>
            <p:nvPr/>
          </p:nvGrpSpPr>
          <p:grpSpPr>
            <a:xfrm>
              <a:off x="668238" y="2517222"/>
              <a:ext cx="1079601" cy="430787"/>
              <a:chOff x="2163053" y="1924161"/>
              <a:chExt cx="831286" cy="480369"/>
            </a:xfrm>
          </p:grpSpPr>
          <p:sp>
            <p:nvSpPr>
              <p:cNvPr id="434" name="Прямоугольник 433"/>
              <p:cNvSpPr/>
              <p:nvPr/>
            </p:nvSpPr>
            <p:spPr>
              <a:xfrm>
                <a:off x="2253986" y="2243160"/>
                <a:ext cx="484520" cy="16137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ru-RU" sz="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1537/639</a:t>
                </a:r>
                <a:endPara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5" name="TextBox 10"/>
              <p:cNvSpPr txBox="1"/>
              <p:nvPr/>
            </p:nvSpPr>
            <p:spPr>
              <a:xfrm>
                <a:off x="2163053" y="1924161"/>
                <a:ext cx="831286" cy="240241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85783">
                  <a:defRPr/>
                </a:pPr>
                <a:r>
                  <a:rPr lang="ru-RU" dirty="0" smtClean="0">
                    <a:solidFill>
                      <a:prstClr val="black"/>
                    </a:solidFill>
                  </a:rPr>
                  <a:t>г. Орск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9" name="Прямоугольник 428"/>
            <p:cNvSpPr/>
            <p:nvPr/>
          </p:nvSpPr>
          <p:spPr bwMode="auto">
            <a:xfrm>
              <a:off x="786450" y="2955813"/>
              <a:ext cx="862768" cy="14062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6" tIns="34289" rIns="68576" bIns="34289" anchor="ctr"/>
            <a:lstStyle/>
            <a:p>
              <a:pPr algn="ctr">
                <a:defRPr/>
              </a:pPr>
              <a:r>
                <a:rPr lang="ru-RU" sz="800" kern="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21808/</a:t>
              </a:r>
              <a:r>
                <a:rPr lang="ru-RU" sz="800" i="1" dirty="0" smtClean="0"/>
                <a:t> 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229255</a:t>
              </a:r>
              <a:endParaRPr lang="ru-RU" sz="8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0" name="TextBox 23"/>
            <p:cNvSpPr txBox="1"/>
            <p:nvPr/>
          </p:nvSpPr>
          <p:spPr>
            <a:xfrm>
              <a:off x="1085054" y="2662202"/>
              <a:ext cx="484417" cy="19235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912216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15-20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2" name="Скругленный прямоугольник 431"/>
            <p:cNvSpPr/>
            <p:nvPr/>
          </p:nvSpPr>
          <p:spPr>
            <a:xfrm>
              <a:off x="1391201" y="2812296"/>
              <a:ext cx="266149" cy="1356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361"/>
              <a:r>
                <a:rPr lang="ru-RU" sz="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50%</a:t>
              </a:r>
              <a:endPara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3" name="TextBox 23"/>
            <p:cNvSpPr txBox="1"/>
            <p:nvPr/>
          </p:nvSpPr>
          <p:spPr>
            <a:xfrm>
              <a:off x="759472" y="2662202"/>
              <a:ext cx="467469" cy="1923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lvl="0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0-3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0159564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5706" t="22664" r="17120" b="7867"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7"/>
          <p:cNvGrpSpPr/>
          <p:nvPr/>
        </p:nvGrpSpPr>
        <p:grpSpPr>
          <a:xfrm>
            <a:off x="8596059" y="76627"/>
            <a:ext cx="4694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5953" y="-117"/>
            <a:ext cx="9149953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spc="-1" dirty="0" smtClean="0"/>
              <a:t>ИНФОРМАЦИОННЫЕ МАТЕРИАЛЫ ПО ПОРЫВАМ ВЕТРА </a:t>
            </a:r>
          </a:p>
          <a:p>
            <a:r>
              <a:rPr lang="ru-RU" kern="1200" spc="-1" dirty="0" smtClean="0"/>
              <a:t>НА ТЕРРИТОРИИ  ДОМБАРОВСКОГО РАЙОНА ОРЕНБУРГСКОЙ ОБЛАСТИ</a:t>
            </a:r>
          </a:p>
          <a:p>
            <a:r>
              <a:rPr lang="ru-RU" kern="1200" spc="-1" dirty="0" smtClean="0"/>
              <a:t>(РИСК НАРУШЕНИЯ ЭЛЕКТРОСНАБЖЕНИЯ </a:t>
            </a:r>
            <a:r>
              <a:rPr lang="ru-RU" altLang="ru-RU" kern="1200" spc="-1" dirty="0" smtClean="0"/>
              <a:t>НА 08.08.2023</a:t>
            </a:r>
            <a:r>
              <a:rPr lang="ru-RU" kern="1200" spc="-1" dirty="0" smtClean="0"/>
              <a:t>) </a:t>
            </a:r>
            <a:endParaRPr lang="ru-RU" kern="1200" spc="-1" dirty="0"/>
          </a:p>
        </p:txBody>
      </p:sp>
      <p:grpSp>
        <p:nvGrpSpPr>
          <p:cNvPr id="5" name="Группа 454"/>
          <p:cNvGrpSpPr/>
          <p:nvPr/>
        </p:nvGrpSpPr>
        <p:grpSpPr>
          <a:xfrm>
            <a:off x="6566526" y="1772816"/>
            <a:ext cx="2974026" cy="3743622"/>
            <a:chOff x="7765301" y="4457439"/>
            <a:chExt cx="2974026" cy="3743622"/>
          </a:xfrm>
        </p:grpSpPr>
        <p:grpSp>
          <p:nvGrpSpPr>
            <p:cNvPr id="6" name="Группа 42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75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7" name="Группа 44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8" name="Группа 45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97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06136" y="5669857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50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8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9" name="Полилиния 508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16" name="Прямоугольник 51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51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51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1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52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58719" y="4063712"/>
                    <a:ext cx="119846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порывы ветра, м/с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92" name="Скругленный прямоугольник 491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9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94" name="Прямоугольник 493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9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82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83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88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9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74" name="Рисунок 47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</p:grpSp>
      <p:sp>
        <p:nvSpPr>
          <p:cNvPr id="431" name="Text Box 182"/>
          <p:cNvSpPr txBox="1">
            <a:spLocks noChangeArrowheads="1"/>
          </p:cNvSpPr>
          <p:nvPr/>
        </p:nvSpPr>
        <p:spPr bwMode="auto">
          <a:xfrm>
            <a:off x="3851920" y="4077072"/>
            <a:ext cx="1224136" cy="21548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93" tIns="30500" rIns="60993" bIns="3050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Домбаровский</a:t>
            </a:r>
            <a:endParaRPr lang="ru-RU" alt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7" name="Rectangle 152"/>
          <p:cNvSpPr/>
          <p:nvPr/>
        </p:nvSpPr>
        <p:spPr>
          <a:xfrm>
            <a:off x="7848101" y="6304002"/>
            <a:ext cx="1295899" cy="553998"/>
          </a:xfrm>
          <a:prstGeom prst="rect">
            <a:avLst/>
          </a:prstGeom>
          <a:solidFill>
            <a:schemeClr val="bg1">
              <a:alpha val="97000"/>
            </a:schemeClr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49" tIns="0" rIns="19049" bIns="0" anchor="ctr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ГУ МЧС России по Оренбургской области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АРМ №3 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17:00 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07.08.2023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Исп. </a:t>
            </a:r>
            <a:r>
              <a:rPr lang="ru-RU" sz="600" spc="-1" dirty="0" err="1" smtClean="0">
                <a:solidFill>
                  <a:srgbClr val="000000"/>
                </a:solidFill>
                <a:latin typeface="Times New Roman"/>
              </a:rPr>
              <a:t>Атаякова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 С.К.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Тел. 3650-2419</a:t>
            </a:r>
            <a:endParaRPr lang="ru-RU" sz="600" spc="-1" dirty="0">
              <a:latin typeface="Arial"/>
            </a:endParaRPr>
          </a:p>
        </p:txBody>
      </p:sp>
      <p:grpSp>
        <p:nvGrpSpPr>
          <p:cNvPr id="420" name="Группа 223"/>
          <p:cNvGrpSpPr/>
          <p:nvPr/>
        </p:nvGrpSpPr>
        <p:grpSpPr>
          <a:xfrm>
            <a:off x="0" y="764704"/>
            <a:ext cx="1296144" cy="579217"/>
            <a:chOff x="668238" y="2517222"/>
            <a:chExt cx="1296144" cy="579217"/>
          </a:xfrm>
        </p:grpSpPr>
        <p:grpSp>
          <p:nvGrpSpPr>
            <p:cNvPr id="421" name="Группа 59"/>
            <p:cNvGrpSpPr/>
            <p:nvPr/>
          </p:nvGrpSpPr>
          <p:grpSpPr>
            <a:xfrm>
              <a:off x="668238" y="2517222"/>
              <a:ext cx="1296144" cy="430787"/>
              <a:chOff x="2163054" y="1924161"/>
              <a:chExt cx="998023" cy="480369"/>
            </a:xfrm>
          </p:grpSpPr>
          <p:sp>
            <p:nvSpPr>
              <p:cNvPr id="433" name="Прямоугольник 432"/>
              <p:cNvSpPr/>
              <p:nvPr/>
            </p:nvSpPr>
            <p:spPr>
              <a:xfrm>
                <a:off x="2253986" y="2243160"/>
                <a:ext cx="484520" cy="16137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ru-RU" sz="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1140/313</a:t>
                </a:r>
                <a:endPara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4" name="TextBox 10"/>
              <p:cNvSpPr txBox="1"/>
              <p:nvPr/>
            </p:nvSpPr>
            <p:spPr>
              <a:xfrm>
                <a:off x="2163054" y="1924161"/>
                <a:ext cx="998023" cy="240241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85783">
                  <a:defRPr/>
                </a:pPr>
                <a:r>
                  <a:rPr lang="ru-RU" dirty="0" smtClean="0">
                    <a:solidFill>
                      <a:prstClr val="black"/>
                    </a:solidFill>
                  </a:rPr>
                  <a:t>Домбаровский р-н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8" name="Прямоугольник 427"/>
            <p:cNvSpPr/>
            <p:nvPr/>
          </p:nvSpPr>
          <p:spPr bwMode="auto">
            <a:xfrm>
              <a:off x="786450" y="2955813"/>
              <a:ext cx="862768" cy="14062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6" tIns="34289" rIns="68576" bIns="34289" anchor="ctr"/>
            <a:lstStyle/>
            <a:p>
              <a:pPr lvl="0" algn="ctr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5380/13081</a:t>
              </a:r>
              <a:endPara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9" name="TextBox 23"/>
            <p:cNvSpPr txBox="1"/>
            <p:nvPr/>
          </p:nvSpPr>
          <p:spPr>
            <a:xfrm>
              <a:off x="1085054" y="2662202"/>
              <a:ext cx="484417" cy="19235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912216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15-20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0" name="Скругленный прямоугольник 429"/>
            <p:cNvSpPr/>
            <p:nvPr/>
          </p:nvSpPr>
          <p:spPr>
            <a:xfrm>
              <a:off x="1391201" y="2812296"/>
              <a:ext cx="266149" cy="1356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361"/>
              <a:r>
                <a:rPr lang="ru-RU" sz="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60%</a:t>
              </a:r>
              <a:endPara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2" name="TextBox 23"/>
            <p:cNvSpPr txBox="1"/>
            <p:nvPr/>
          </p:nvSpPr>
          <p:spPr>
            <a:xfrm>
              <a:off x="759472" y="2662202"/>
              <a:ext cx="467469" cy="1923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lvl="0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0-3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0159564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9250" t="17934" r="31294" b="11367"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7"/>
          <p:cNvGrpSpPr/>
          <p:nvPr/>
        </p:nvGrpSpPr>
        <p:grpSpPr>
          <a:xfrm>
            <a:off x="8596059" y="76627"/>
            <a:ext cx="4694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5953" y="-117"/>
            <a:ext cx="9149953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spc="-1" dirty="0" smtClean="0"/>
              <a:t>ИНФОРМАЦИОННЫЕ МАТЕРИАЛЫ ПО ПОРЫВАМ ВЕТРА </a:t>
            </a:r>
          </a:p>
          <a:p>
            <a:r>
              <a:rPr lang="ru-RU" kern="1200" spc="-1" dirty="0" smtClean="0"/>
              <a:t>НА ТЕРРИТОРИИ  СВЕТЛИНСКОГО РАЙОНА ОРЕНБУРГСКОЙ ОБЛАСТИ</a:t>
            </a:r>
          </a:p>
          <a:p>
            <a:r>
              <a:rPr lang="ru-RU" kern="1200" spc="-1" dirty="0" smtClean="0"/>
              <a:t>(РИСК НАРУШЕНИЯ ЭЛЕКТРОСНАБЖЕНИЯ </a:t>
            </a:r>
            <a:r>
              <a:rPr lang="ru-RU" altLang="ru-RU" kern="1200" spc="-1" dirty="0" smtClean="0"/>
              <a:t>НА 08.08.2023</a:t>
            </a:r>
            <a:r>
              <a:rPr lang="ru-RU" kern="1200" spc="-1" dirty="0" smtClean="0"/>
              <a:t>) </a:t>
            </a:r>
            <a:endParaRPr lang="ru-RU" kern="1200" spc="-1" dirty="0"/>
          </a:p>
        </p:txBody>
      </p:sp>
      <p:grpSp>
        <p:nvGrpSpPr>
          <p:cNvPr id="5" name="Группа 454"/>
          <p:cNvGrpSpPr/>
          <p:nvPr/>
        </p:nvGrpSpPr>
        <p:grpSpPr>
          <a:xfrm>
            <a:off x="6566526" y="1772816"/>
            <a:ext cx="2974026" cy="3743622"/>
            <a:chOff x="7765301" y="4457439"/>
            <a:chExt cx="2974026" cy="3743622"/>
          </a:xfrm>
        </p:grpSpPr>
        <p:grpSp>
          <p:nvGrpSpPr>
            <p:cNvPr id="6" name="Группа 42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75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7" name="Группа 44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8" name="Группа 45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97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06136" y="5669857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50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8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9" name="Полилиния 508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16" name="Прямоугольник 51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51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51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1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52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58719" y="4063712"/>
                    <a:ext cx="119846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порывы ветра, м/с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92" name="Скругленный прямоугольник 491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9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94" name="Прямоугольник 493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9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82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83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88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9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74" name="Рисунок 47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</p:grpSp>
      <p:sp>
        <p:nvSpPr>
          <p:cNvPr id="431" name="Text Box 182"/>
          <p:cNvSpPr txBox="1">
            <a:spLocks noChangeArrowheads="1"/>
          </p:cNvSpPr>
          <p:nvPr/>
        </p:nvSpPr>
        <p:spPr bwMode="auto">
          <a:xfrm>
            <a:off x="2555776" y="4581128"/>
            <a:ext cx="1224136" cy="21548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93" tIns="30500" rIns="60993" bIns="3050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Светлинский</a:t>
            </a:r>
            <a:endParaRPr lang="ru-RU" alt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8" name="Rectangle 152"/>
          <p:cNvSpPr/>
          <p:nvPr/>
        </p:nvSpPr>
        <p:spPr>
          <a:xfrm>
            <a:off x="7848101" y="6304002"/>
            <a:ext cx="1295899" cy="553998"/>
          </a:xfrm>
          <a:prstGeom prst="rect">
            <a:avLst/>
          </a:prstGeom>
          <a:solidFill>
            <a:schemeClr val="bg1">
              <a:alpha val="97000"/>
            </a:schemeClr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49" tIns="0" rIns="19049" bIns="0" anchor="ctr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ГУ МЧС России по Оренбургской области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АРМ №3 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17:00 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07.08.2023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Исп. </a:t>
            </a:r>
            <a:r>
              <a:rPr lang="ru-RU" sz="600" spc="-1" dirty="0" err="1" smtClean="0">
                <a:solidFill>
                  <a:srgbClr val="000000"/>
                </a:solidFill>
                <a:latin typeface="Times New Roman"/>
              </a:rPr>
              <a:t>Атаякова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 С.К.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Тел. 3650-2419</a:t>
            </a:r>
            <a:endParaRPr lang="ru-RU" sz="600" spc="-1" dirty="0">
              <a:latin typeface="Arial"/>
            </a:endParaRPr>
          </a:p>
        </p:txBody>
      </p:sp>
      <p:grpSp>
        <p:nvGrpSpPr>
          <p:cNvPr id="420" name="Группа 223"/>
          <p:cNvGrpSpPr/>
          <p:nvPr/>
        </p:nvGrpSpPr>
        <p:grpSpPr>
          <a:xfrm>
            <a:off x="0" y="692696"/>
            <a:ext cx="1296144" cy="579217"/>
            <a:chOff x="596230" y="2517222"/>
            <a:chExt cx="1296144" cy="579217"/>
          </a:xfrm>
        </p:grpSpPr>
        <p:grpSp>
          <p:nvGrpSpPr>
            <p:cNvPr id="421" name="Группа 59"/>
            <p:cNvGrpSpPr/>
            <p:nvPr/>
          </p:nvGrpSpPr>
          <p:grpSpPr>
            <a:xfrm>
              <a:off x="596230" y="2517222"/>
              <a:ext cx="1296144" cy="430787"/>
              <a:chOff x="2107608" y="1924161"/>
              <a:chExt cx="998023" cy="480369"/>
            </a:xfrm>
          </p:grpSpPr>
          <p:sp>
            <p:nvSpPr>
              <p:cNvPr id="432" name="Прямоугольник 431"/>
              <p:cNvSpPr/>
              <p:nvPr/>
            </p:nvSpPr>
            <p:spPr>
              <a:xfrm>
                <a:off x="2253986" y="2243160"/>
                <a:ext cx="484520" cy="16137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891676">
                  <a:defRPr/>
                </a:pPr>
                <a:r>
                  <a:rPr lang="ru-RU" sz="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717/188</a:t>
                </a:r>
                <a:endParaRPr lang="ru-RU" sz="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3" name="TextBox 10"/>
              <p:cNvSpPr txBox="1"/>
              <p:nvPr/>
            </p:nvSpPr>
            <p:spPr>
              <a:xfrm>
                <a:off x="2107608" y="1924161"/>
                <a:ext cx="998023" cy="240241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85783">
                  <a:defRPr/>
                </a:pPr>
                <a:r>
                  <a:rPr lang="ru-RU" dirty="0" smtClean="0">
                    <a:solidFill>
                      <a:prstClr val="black"/>
                    </a:solidFill>
                  </a:rPr>
                  <a:t>Светлинский р-н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2" name="Прямоугольник 421"/>
            <p:cNvSpPr/>
            <p:nvPr/>
          </p:nvSpPr>
          <p:spPr bwMode="auto">
            <a:xfrm>
              <a:off x="786450" y="2955813"/>
              <a:ext cx="862768" cy="14062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6" tIns="34289" rIns="68576" bIns="34289" anchor="ctr"/>
            <a:lstStyle/>
            <a:p>
              <a:pPr lvl="0" algn="ctr" defTabSz="445838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1829/1064</a:t>
              </a:r>
              <a:endPara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8" name="TextBox 23"/>
            <p:cNvSpPr txBox="1"/>
            <p:nvPr/>
          </p:nvSpPr>
          <p:spPr>
            <a:xfrm>
              <a:off x="1085054" y="2662202"/>
              <a:ext cx="484417" cy="19235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912216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15-20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9" name="Скругленный прямоугольник 428"/>
            <p:cNvSpPr/>
            <p:nvPr/>
          </p:nvSpPr>
          <p:spPr>
            <a:xfrm>
              <a:off x="1391201" y="2812296"/>
              <a:ext cx="266149" cy="1356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361"/>
              <a:r>
                <a:rPr lang="ru-RU" sz="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60%</a:t>
              </a:r>
              <a:endPara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0" name="TextBox 23"/>
            <p:cNvSpPr txBox="1"/>
            <p:nvPr/>
          </p:nvSpPr>
          <p:spPr>
            <a:xfrm>
              <a:off x="759472" y="2662202"/>
              <a:ext cx="467469" cy="1923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lvl="0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0-3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0159564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10038" t="22133" r="37200" b="11368"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7"/>
          <p:cNvGrpSpPr/>
          <p:nvPr/>
        </p:nvGrpSpPr>
        <p:grpSpPr>
          <a:xfrm>
            <a:off x="8596059" y="76627"/>
            <a:ext cx="4694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5953" y="-117"/>
            <a:ext cx="9149953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spc="-1" dirty="0" smtClean="0"/>
              <a:t>ИНФОРМАЦИОННЫЕ МАТЕРИАЛЫ ПО ПОРЫВАМ ВЕТРА </a:t>
            </a:r>
          </a:p>
          <a:p>
            <a:r>
              <a:rPr lang="ru-RU" kern="1200" spc="-1" dirty="0" smtClean="0"/>
              <a:t>НА ТЕРРИТОРИИ  КВАРКЕНСКОГО РАЙОНА ОРЕНБУРГСКОЙ  ОБЛАСТИ</a:t>
            </a:r>
          </a:p>
          <a:p>
            <a:r>
              <a:rPr lang="ru-RU" kern="1200" spc="-1" dirty="0" smtClean="0"/>
              <a:t>(РИСК НАРУШЕНИЯ ЭЛЕКТРОСНАБЖЕНИЯ </a:t>
            </a:r>
            <a:r>
              <a:rPr lang="ru-RU" altLang="ru-RU" kern="1200" spc="-1" dirty="0" smtClean="0"/>
              <a:t>НА 08.08.2023</a:t>
            </a:r>
            <a:r>
              <a:rPr lang="ru-RU" kern="1200" spc="-1" dirty="0" smtClean="0"/>
              <a:t>) </a:t>
            </a:r>
            <a:endParaRPr lang="ru-RU" kern="1200" spc="-1" dirty="0"/>
          </a:p>
        </p:txBody>
      </p:sp>
      <p:grpSp>
        <p:nvGrpSpPr>
          <p:cNvPr id="5" name="Группа 454"/>
          <p:cNvGrpSpPr/>
          <p:nvPr/>
        </p:nvGrpSpPr>
        <p:grpSpPr>
          <a:xfrm>
            <a:off x="6566526" y="1772816"/>
            <a:ext cx="2974026" cy="3743622"/>
            <a:chOff x="7765301" y="4457439"/>
            <a:chExt cx="2974026" cy="3743622"/>
          </a:xfrm>
        </p:grpSpPr>
        <p:grpSp>
          <p:nvGrpSpPr>
            <p:cNvPr id="6" name="Группа 42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75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7" name="Группа 44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8" name="Группа 45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97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06136" y="5669857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50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08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9" name="Полилиния 508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16" name="Прямоугольник 51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51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51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1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52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58719" y="4063712"/>
                    <a:ext cx="119846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порывы ветра, м/с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92" name="Скругленный прямоугольник 491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9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94" name="Прямоугольник 493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9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82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83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88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9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74" name="Рисунок 47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</p:grpSp>
      <p:sp>
        <p:nvSpPr>
          <p:cNvPr id="431" name="Text Box 182"/>
          <p:cNvSpPr txBox="1">
            <a:spLocks noChangeArrowheads="1"/>
          </p:cNvSpPr>
          <p:nvPr/>
        </p:nvSpPr>
        <p:spPr bwMode="auto">
          <a:xfrm>
            <a:off x="4788024" y="3212976"/>
            <a:ext cx="1224136" cy="21548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93" tIns="30500" rIns="60993" bIns="3050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Кваркенский</a:t>
            </a:r>
            <a:endParaRPr lang="ru-RU" alt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8" name="Rectangle 152"/>
          <p:cNvSpPr/>
          <p:nvPr/>
        </p:nvSpPr>
        <p:spPr>
          <a:xfrm>
            <a:off x="7848101" y="6304002"/>
            <a:ext cx="1295899" cy="553998"/>
          </a:xfrm>
          <a:prstGeom prst="rect">
            <a:avLst/>
          </a:prstGeom>
          <a:solidFill>
            <a:schemeClr val="bg1">
              <a:alpha val="97000"/>
            </a:schemeClr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49" tIns="0" rIns="19049" bIns="0" anchor="ctr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ГУ МЧС России по Оренбургской области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АРМ №3 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17:00 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07.08.2023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Исп. </a:t>
            </a:r>
            <a:r>
              <a:rPr lang="ru-RU" sz="600" spc="-1" dirty="0" err="1" smtClean="0">
                <a:solidFill>
                  <a:srgbClr val="000000"/>
                </a:solidFill>
                <a:latin typeface="Times New Roman"/>
              </a:rPr>
              <a:t>Атаякова</a:t>
            </a:r>
            <a:r>
              <a:rPr lang="ru-RU" sz="600" spc="-1" dirty="0" smtClean="0">
                <a:solidFill>
                  <a:srgbClr val="000000"/>
                </a:solidFill>
                <a:latin typeface="Times New Roman"/>
              </a:rPr>
              <a:t> С.К.</a:t>
            </a:r>
            <a:endParaRPr lang="ru-RU" sz="600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600" spc="-1" dirty="0">
                <a:solidFill>
                  <a:srgbClr val="000000"/>
                </a:solidFill>
                <a:latin typeface="Times New Roman"/>
              </a:rPr>
              <a:t>Тел. 3650-2419</a:t>
            </a:r>
            <a:endParaRPr lang="ru-RU" sz="600" spc="-1" dirty="0">
              <a:latin typeface="Arial"/>
            </a:endParaRPr>
          </a:p>
        </p:txBody>
      </p:sp>
      <p:grpSp>
        <p:nvGrpSpPr>
          <p:cNvPr id="420" name="Группа 419"/>
          <p:cNvGrpSpPr/>
          <p:nvPr/>
        </p:nvGrpSpPr>
        <p:grpSpPr>
          <a:xfrm>
            <a:off x="0" y="764704"/>
            <a:ext cx="1079601" cy="579217"/>
            <a:chOff x="668238" y="2517222"/>
            <a:chExt cx="1079601" cy="579217"/>
          </a:xfrm>
        </p:grpSpPr>
        <p:grpSp>
          <p:nvGrpSpPr>
            <p:cNvPr id="422" name="Группа 59"/>
            <p:cNvGrpSpPr/>
            <p:nvPr/>
          </p:nvGrpSpPr>
          <p:grpSpPr>
            <a:xfrm>
              <a:off x="668238" y="2517222"/>
              <a:ext cx="1079601" cy="430787"/>
              <a:chOff x="2163053" y="1924161"/>
              <a:chExt cx="831286" cy="480369"/>
            </a:xfrm>
          </p:grpSpPr>
          <p:sp>
            <p:nvSpPr>
              <p:cNvPr id="427" name="Прямоугольник 426"/>
              <p:cNvSpPr/>
              <p:nvPr/>
            </p:nvSpPr>
            <p:spPr>
              <a:xfrm>
                <a:off x="2253986" y="2243160"/>
                <a:ext cx="484520" cy="16137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ru-RU" sz="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1320/1167</a:t>
                </a:r>
                <a:endPara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6" name="TextBox 10"/>
              <p:cNvSpPr txBox="1"/>
              <p:nvPr/>
            </p:nvSpPr>
            <p:spPr>
              <a:xfrm>
                <a:off x="2163053" y="1924161"/>
                <a:ext cx="831286" cy="240241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algn="ctr">
                  <a:defRPr sz="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pPr defTabSz="685783">
                  <a:defRPr/>
                </a:pPr>
                <a:r>
                  <a:rPr lang="ru-RU" dirty="0" smtClean="0">
                    <a:solidFill>
                      <a:prstClr val="black"/>
                    </a:solidFill>
                  </a:rPr>
                  <a:t>Кваркенский р-н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3" name="Прямоугольник 422"/>
            <p:cNvSpPr/>
            <p:nvPr/>
          </p:nvSpPr>
          <p:spPr bwMode="auto">
            <a:xfrm>
              <a:off x="786450" y="2955813"/>
              <a:ext cx="862768" cy="14062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6" tIns="34289" rIns="68576" bIns="34289" anchor="ctr"/>
            <a:lstStyle/>
            <a:p>
              <a:pPr lvl="0" algn="ctr" defTabSz="457200">
                <a:defRPr/>
              </a:pPr>
              <a:r>
                <a:rPr lang="ru-RU" sz="800" kern="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5085/13787</a:t>
              </a:r>
              <a:endParaRPr lang="ru-RU" sz="8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4" name="TextBox 23"/>
            <p:cNvSpPr txBox="1"/>
            <p:nvPr/>
          </p:nvSpPr>
          <p:spPr>
            <a:xfrm>
              <a:off x="1085054" y="2662202"/>
              <a:ext cx="484417" cy="19235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912216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15-20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5" name="Скругленный прямоугольник 424"/>
            <p:cNvSpPr/>
            <p:nvPr/>
          </p:nvSpPr>
          <p:spPr>
            <a:xfrm>
              <a:off x="1391201" y="2812296"/>
              <a:ext cx="266149" cy="1356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361"/>
              <a:r>
                <a:rPr lang="ru-RU" sz="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35%</a:t>
              </a:r>
              <a:endPara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6" name="TextBox 23"/>
            <p:cNvSpPr txBox="1"/>
            <p:nvPr/>
          </p:nvSpPr>
          <p:spPr>
            <a:xfrm>
              <a:off x="759472" y="2662202"/>
              <a:ext cx="467469" cy="1923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wrap="square" lIns="68567" tIns="34289" rIns="68567" bIns="34289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lvl="0">
                <a:defRPr/>
              </a:pPr>
              <a:r>
                <a:rPr lang="ru-RU" sz="8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0-3</a:t>
              </a:r>
              <a:endPara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0159564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2833</TotalTime>
  <Words>555</Words>
  <Application>Microsoft Office PowerPoint</Application>
  <PresentationFormat>Экран (4:3)</PresentationFormat>
  <Paragraphs>177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Zverdvd.org</dc:creator>
  <cp:lastModifiedBy>ARM3</cp:lastModifiedBy>
  <cp:revision>328</cp:revision>
  <dcterms:created xsi:type="dcterms:W3CDTF">2022-12-18T11:26:18Z</dcterms:created>
  <dcterms:modified xsi:type="dcterms:W3CDTF">2023-08-07T12:52:53Z</dcterms:modified>
</cp:coreProperties>
</file>